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4"/>
  </p:notesMasterIdLst>
  <p:sldIdLst>
    <p:sldId id="256" r:id="rId2"/>
    <p:sldId id="257" r:id="rId3"/>
    <p:sldId id="260" r:id="rId4"/>
    <p:sldId id="320" r:id="rId5"/>
    <p:sldId id="505" r:id="rId6"/>
    <p:sldId id="481" r:id="rId7"/>
    <p:sldId id="482" r:id="rId8"/>
    <p:sldId id="483" r:id="rId9"/>
    <p:sldId id="484" r:id="rId10"/>
    <p:sldId id="485" r:id="rId11"/>
    <p:sldId id="486" r:id="rId12"/>
    <p:sldId id="487" r:id="rId13"/>
    <p:sldId id="488" r:id="rId14"/>
    <p:sldId id="489" r:id="rId15"/>
    <p:sldId id="490" r:id="rId16"/>
    <p:sldId id="491" r:id="rId17"/>
    <p:sldId id="492" r:id="rId18"/>
    <p:sldId id="493" r:id="rId19"/>
    <p:sldId id="494" r:id="rId20"/>
    <p:sldId id="495" r:id="rId21"/>
    <p:sldId id="496" r:id="rId22"/>
    <p:sldId id="497" r:id="rId23"/>
    <p:sldId id="498" r:id="rId24"/>
    <p:sldId id="499" r:id="rId25"/>
    <p:sldId id="500" r:id="rId26"/>
    <p:sldId id="501" r:id="rId27"/>
    <p:sldId id="502" r:id="rId28"/>
    <p:sldId id="503" r:id="rId29"/>
    <p:sldId id="504" r:id="rId30"/>
    <p:sldId id="368" r:id="rId31"/>
    <p:sldId id="298" r:id="rId32"/>
    <p:sldId id="297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22" autoAdjust="0"/>
  </p:normalViewPr>
  <p:slideViewPr>
    <p:cSldViewPr>
      <p:cViewPr varScale="1">
        <p:scale>
          <a:sx n="123" d="100"/>
          <a:sy n="123" d="100"/>
        </p:scale>
        <p:origin x="114" y="27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2867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34489-8C51-499E-A97B-058B99D95C3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158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6 </a:t>
            </a:r>
            <a:r>
              <a:rPr lang="en-US"/>
              <a:t>- Wednesday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fundamental operation is to find the address of a variable</a:t>
            </a:r>
          </a:p>
          <a:p>
            <a:r>
              <a:rPr lang="en-US" dirty="0"/>
              <a:t>This is done with the reference operator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usually can't predict what the address of something will be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971800"/>
            <a:ext cx="10972800" cy="1981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 = 5;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pointer;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pointer = &amp;value;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pointer has value's address</a:t>
            </a:r>
          </a:p>
        </p:txBody>
      </p:sp>
    </p:spTree>
    <p:extLst>
      <p:ext uri="{BB962C8B-B14F-4D97-AF65-F5344CB8AC3E}">
        <p14:creationId xmlns:p14="http://schemas.microsoft.com/office/powerpoint/2010/main" val="3065259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Dereference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reference operator doesn't let you do much</a:t>
            </a:r>
          </a:p>
          <a:p>
            <a:r>
              <a:rPr lang="en-US" dirty="0"/>
              <a:t>You can get an address, but so what?</a:t>
            </a:r>
          </a:p>
          <a:p>
            <a:r>
              <a:rPr lang="en-US" dirty="0"/>
              <a:t>Using the dereference operator, you can read and write the contents of the address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962400"/>
            <a:ext cx="10972800" cy="2438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 = 5;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pointer;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pointer = &amp;value;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*pointer);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prints 5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*pointer = 900;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value just changed!</a:t>
            </a:r>
          </a:p>
        </p:txBody>
      </p:sp>
    </p:spTree>
    <p:extLst>
      <p:ext uri="{BB962C8B-B14F-4D97-AF65-F5344CB8AC3E}">
        <p14:creationId xmlns:p14="http://schemas.microsoft.com/office/powerpoint/2010/main" val="854297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Aliasing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18720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Java doesn't have pointers</a:t>
            </a:r>
          </a:p>
          <a:p>
            <a:pPr lvl="1"/>
            <a:r>
              <a:rPr lang="en-US" dirty="0"/>
              <a:t>But it does have references</a:t>
            </a:r>
          </a:p>
          <a:p>
            <a:pPr lvl="1"/>
            <a:r>
              <a:rPr lang="en-US" dirty="0"/>
              <a:t>Which are basically pointers that you can't do arithmetic on</a:t>
            </a:r>
          </a:p>
          <a:p>
            <a:r>
              <a:rPr lang="en-US" dirty="0"/>
              <a:t>Like Java, pointers allow us to do aliasing</a:t>
            </a:r>
          </a:p>
          <a:p>
            <a:pPr lvl="1"/>
            <a:r>
              <a:rPr lang="en-US" dirty="0"/>
              <a:t>Multiple names for the same thing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962401"/>
            <a:ext cx="10972800" cy="2590799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wombat = 10;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pointer1;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pointer2;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pointer1 = &amp;wombat;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pointer2 = pointer1;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*pointer1 = 7;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 %d %d"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wombat, *pointer1, *pointer2);</a:t>
            </a:r>
          </a:p>
        </p:txBody>
      </p:sp>
    </p:spTree>
    <p:extLst>
      <p:ext uri="{BB962C8B-B14F-4D97-AF65-F5344CB8AC3E}">
        <p14:creationId xmlns:p14="http://schemas.microsoft.com/office/powerpoint/2010/main" val="3722961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arithmetic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796809"/>
          </a:xfrm>
        </p:spPr>
        <p:txBody>
          <a:bodyPr>
            <a:normAutofit/>
          </a:bodyPr>
          <a:lstStyle/>
          <a:p>
            <a:r>
              <a:rPr lang="en-US" dirty="0"/>
              <a:t>One of the most powerful (and most dangerous) qualities of pointers in C is that you can take arbitrary offsets in memory</a:t>
            </a:r>
          </a:p>
          <a:p>
            <a:r>
              <a:rPr lang="en-US" dirty="0"/>
              <a:t>When you add to (or subtract </a:t>
            </a:r>
            <a:r>
              <a:rPr lang="en-US"/>
              <a:t>from) a pointer, </a:t>
            </a:r>
            <a:r>
              <a:rPr lang="en-US" dirty="0"/>
              <a:t>it jumps the number of bytes in memory  of the size of the type it points to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962400"/>
            <a:ext cx="10972800" cy="2514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 = 10;</a:t>
            </a:r>
            <a:endParaRPr lang="en-US" sz="27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 = 20;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 = 30;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value = &amp;b;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value++;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*value);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What does it print?</a:t>
            </a:r>
          </a:p>
        </p:txBody>
      </p:sp>
    </p:spTree>
    <p:extLst>
      <p:ext uri="{BB962C8B-B14F-4D97-AF65-F5344CB8AC3E}">
        <p14:creationId xmlns:p14="http://schemas.microsoft.com/office/powerpoint/2010/main" val="104460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are pointers too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1110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An array </a:t>
            </a:r>
            <a:r>
              <a:rPr lang="en-US" b="1" dirty="0"/>
              <a:t>is</a:t>
            </a:r>
            <a:r>
              <a:rPr lang="en-US" dirty="0"/>
              <a:t> a pointer</a:t>
            </a:r>
          </a:p>
          <a:p>
            <a:pPr lvl="1"/>
            <a:r>
              <a:rPr lang="en-US" dirty="0"/>
              <a:t>It is pre-allocated a fixed amount of memory to point to</a:t>
            </a:r>
          </a:p>
          <a:p>
            <a:pPr lvl="1"/>
            <a:r>
              <a:rPr lang="en-US" dirty="0"/>
              <a:t>You can't make it point at something else</a:t>
            </a:r>
          </a:p>
          <a:p>
            <a:r>
              <a:rPr lang="en-US" dirty="0"/>
              <a:t>For this reason, you can assign an array directly to a pointer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886200"/>
            <a:ext cx="10972800" cy="2667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numbers[] = {3, 5, 7, 11, 13};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value;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 = numbers;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 = &amp;numbers[0];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Exactly equivalent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 = &amp;numbers;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What about this?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069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Surprisingly, pointers are arrays too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Well, no, they aren't</a:t>
            </a:r>
          </a:p>
          <a:p>
            <a:r>
              <a:rPr lang="en-US" dirty="0"/>
              <a:t>But you can still use array subscript notation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</a:t>
            </a:r>
            <a:r>
              <a:rPr lang="en-US" dirty="0"/>
              <a:t>) to read and write the contents of offsets from an initial pointer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505200"/>
            <a:ext cx="10972800" cy="2667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numbers[] = {3, 5, 7, 11, 13};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value = numbers;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value[3] );    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Prints 11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*(value + 3) 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Prints 11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value[4] = 19;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Changes 13 to 19</a:t>
            </a:r>
          </a:p>
        </p:txBody>
      </p:sp>
    </p:spTree>
    <p:extLst>
      <p:ext uri="{BB962C8B-B14F-4D97-AF65-F5344CB8AC3E}">
        <p14:creationId xmlns:p14="http://schemas.microsoft.com/office/powerpoint/2010/main" val="3575192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Don't try this at home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use a pointer to scan through a string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667000"/>
            <a:ext cx="10972800" cy="3886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s[] =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"Hello World!"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13 chars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t = s;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"(%p): %c %3d 0x%X\n"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t, *t,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	(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)*t,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)*t);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(*t++);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Why does this work?</a:t>
            </a:r>
          </a:p>
        </p:txBody>
      </p:sp>
    </p:spTree>
    <p:extLst>
      <p:ext uri="{BB962C8B-B14F-4D97-AF65-F5344CB8AC3E}">
        <p14:creationId xmlns:p14="http://schemas.microsoft.com/office/powerpoint/2010/main" val="1851432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 what if we pretend...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That it's an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 pointer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667000"/>
            <a:ext cx="10972800" cy="3886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s[] =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"Hello World!"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13 chars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bad = 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*)s;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Unwise...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"(%p): %12d 0x%08X\n"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bad, *bad, *bad);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(*bad++);</a:t>
            </a:r>
          </a:p>
        </p:txBody>
      </p:sp>
    </p:spTree>
    <p:extLst>
      <p:ext uri="{BB962C8B-B14F-4D97-AF65-F5344CB8AC3E}">
        <p14:creationId xmlns:p14="http://schemas.microsoft.com/office/powerpoint/2010/main" val="1796905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dirty="0"/>
              <a:t>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177809"/>
          </a:xfrm>
        </p:spPr>
        <p:txBody>
          <a:bodyPr>
            <a:normAutofit/>
          </a:bodyPr>
          <a:lstStyle/>
          <a:p>
            <a:r>
              <a:rPr lang="en-US" dirty="0"/>
              <a:t>What if you don't know what you're going to point at?</a:t>
            </a:r>
          </a:p>
          <a:p>
            <a:r>
              <a:rPr lang="en-US" dirty="0"/>
              <a:t>You can use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void*</a:t>
            </a:r>
            <a:r>
              <a:rPr lang="en-US" dirty="0"/>
              <a:t>, which is an address to … something!</a:t>
            </a:r>
          </a:p>
          <a:p>
            <a:r>
              <a:rPr lang="en-US" dirty="0"/>
              <a:t>You have to cast it to another kind of pointer to use it</a:t>
            </a:r>
          </a:p>
          <a:p>
            <a:r>
              <a:rPr lang="en-US" dirty="0"/>
              <a:t>You can't do pointer arithmetic on it</a:t>
            </a:r>
          </a:p>
          <a:p>
            <a:r>
              <a:rPr lang="en-US" dirty="0"/>
              <a:t>It's not useful very often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419600"/>
            <a:ext cx="10972800" cy="1981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s[] =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"Hello World!"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27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address = s;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thingy = (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*)address;</a:t>
            </a:r>
            <a:endParaRPr lang="en-US" sz="27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"%d\n"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*thingy);</a:t>
            </a:r>
          </a:p>
        </p:txBody>
      </p:sp>
    </p:spTree>
    <p:extLst>
      <p:ext uri="{BB962C8B-B14F-4D97-AF65-F5344CB8AC3E}">
        <p14:creationId xmlns:p14="http://schemas.microsoft.com/office/powerpoint/2010/main" val="816567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care about pointers?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are some tricks you can do by accessing memory with pointers</a:t>
            </a:r>
          </a:p>
          <a:p>
            <a:r>
              <a:rPr lang="en-US" dirty="0"/>
              <a:t>You can pass pointers to functions allowing you to change variables from outside the function</a:t>
            </a:r>
          </a:p>
          <a:p>
            <a:r>
              <a:rPr lang="en-US" dirty="0"/>
              <a:t>Next week we're going to start allocating memory dynamically</a:t>
            </a:r>
          </a:p>
          <a:p>
            <a:pPr lvl="1"/>
            <a:r>
              <a:rPr lang="en-US" dirty="0"/>
              <a:t>Arrays of arbitrary size</a:t>
            </a:r>
          </a:p>
          <a:p>
            <a:pPr lvl="1"/>
            <a:r>
              <a:rPr lang="en-US" dirty="0" err="1"/>
              <a:t>Structs</a:t>
            </a:r>
            <a:r>
              <a:rPr lang="en-US" dirty="0"/>
              <a:t> (sort of like classes without methods)</a:t>
            </a:r>
          </a:p>
          <a:p>
            <a:r>
              <a:rPr lang="en-US" dirty="0"/>
              <a:t>We need pointers to point to this allocated memory</a:t>
            </a:r>
          </a:p>
        </p:txBody>
      </p:sp>
    </p:spTree>
    <p:extLst>
      <p:ext uri="{BB962C8B-B14F-4D97-AF65-F5344CB8AC3E}">
        <p14:creationId xmlns:p14="http://schemas.microsoft.com/office/powerpoint/2010/main" val="2540511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Exam 1!</a:t>
            </a:r>
          </a:p>
          <a:p>
            <a:r>
              <a:rPr lang="en-US" dirty="0"/>
              <a:t>Before that:</a:t>
            </a:r>
          </a:p>
          <a:p>
            <a:pPr lvl="1"/>
            <a:r>
              <a:rPr lang="en-US" dirty="0"/>
              <a:t>Strings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Functions that can change arguments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general, data is passed </a:t>
            </a:r>
            <a:r>
              <a:rPr lang="en-US" b="1" dirty="0"/>
              <a:t>by value</a:t>
            </a:r>
          </a:p>
          <a:p>
            <a:r>
              <a:rPr lang="en-US" dirty="0"/>
              <a:t>This means that a variable cannot be changed for the function that calls it</a:t>
            </a:r>
          </a:p>
          <a:p>
            <a:r>
              <a:rPr lang="en-US" dirty="0"/>
              <a:t>Usually, that's good, since we don't have to worry about functions screwing up our data</a:t>
            </a:r>
          </a:p>
          <a:p>
            <a:r>
              <a:rPr lang="en-US" dirty="0"/>
              <a:t>It's annoying if we need a function to return more than one thing, though</a:t>
            </a:r>
          </a:p>
          <a:p>
            <a:r>
              <a:rPr lang="en-US" dirty="0"/>
              <a:t>Passing a pointer is equivalent to passing the original data </a:t>
            </a:r>
            <a:r>
              <a:rPr lang="en-US" b="1" dirty="0"/>
              <a:t>by reference</a:t>
            </a:r>
          </a:p>
        </p:txBody>
      </p:sp>
    </p:spTree>
    <p:extLst>
      <p:ext uri="{BB962C8B-B14F-4D97-AF65-F5344CB8AC3E}">
        <p14:creationId xmlns:p14="http://schemas.microsoft.com/office/powerpoint/2010/main" val="4211064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Let's imagine a function that can change the values of its arguments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971800"/>
            <a:ext cx="10972800" cy="3276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swapIfOutOfOrder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a, 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b)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if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(*a &gt; *b)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temp = *a;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*a = *b;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*b = temp;		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398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you call such a function?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0160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You have to pass the addresses (pointers) of the variables directly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With normal parameters, you can pass a variable or a literal</a:t>
            </a:r>
          </a:p>
          <a:p>
            <a:r>
              <a:rPr lang="en-US" dirty="0"/>
              <a:t>However, you </a:t>
            </a:r>
            <a:r>
              <a:rPr lang="en-US" b="1" dirty="0"/>
              <a:t>cannot</a:t>
            </a:r>
            <a:r>
              <a:rPr lang="en-US" dirty="0"/>
              <a:t> pass a reference to a literal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819400"/>
            <a:ext cx="10972800" cy="1524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x = 5;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 = 3;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swapIfOutOfOrder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(&amp;x, &amp;y);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Will swap x and y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5486400"/>
            <a:ext cx="10972800" cy="8001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swapIfOutOfOrder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(&amp;5, &amp;3);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Not allowed</a:t>
            </a:r>
          </a:p>
        </p:txBody>
      </p:sp>
    </p:spTree>
    <p:extLst>
      <p:ext uri="{BB962C8B-B14F-4D97-AF65-F5344CB8AC3E}">
        <p14:creationId xmlns:p14="http://schemas.microsoft.com/office/powerpoint/2010/main" val="3524014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Command Line Arguments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4549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Before we get into command line arguments, remember the definition of a string</a:t>
            </a:r>
          </a:p>
          <a:p>
            <a:pPr lvl="1"/>
            <a:r>
              <a:rPr lang="en-US" dirty="0"/>
              <a:t>An array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dirty="0"/>
              <a:t> values</a:t>
            </a:r>
          </a:p>
          <a:p>
            <a:pPr lvl="1"/>
            <a:r>
              <a:rPr lang="en-US" dirty="0"/>
              <a:t>Terminated with the null character</a:t>
            </a:r>
          </a:p>
          <a:p>
            <a:r>
              <a:rPr lang="en-US" dirty="0"/>
              <a:t>Since we usually don't know how much memory is allocated for a string (and since they are easier to manipulate than an array), a string is often referred to as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char*</a:t>
            </a:r>
          </a:p>
          <a:p>
            <a:r>
              <a:rPr lang="en-US" dirty="0"/>
              <a:t>Remember, the only real difference between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char*</a:t>
            </a:r>
            <a:r>
              <a:rPr lang="en-US" dirty="0"/>
              <a:t> and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dirty="0"/>
              <a:t> array is that you can't change where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dirty="0"/>
              <a:t> array is pointing</a:t>
            </a:r>
          </a:p>
        </p:txBody>
      </p:sp>
    </p:spTree>
    <p:extLst>
      <p:ext uri="{BB962C8B-B14F-4D97-AF65-F5344CB8AC3E}">
        <p14:creationId xmlns:p14="http://schemas.microsoft.com/office/powerpoint/2010/main" val="1942049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Command line arguments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Did you ever wonder how you might write a program that takes command line arguments?</a:t>
            </a:r>
          </a:p>
          <a:p>
            <a:r>
              <a:rPr lang="en-US" dirty="0"/>
              <a:t>Consider the following, which all have command line arguments: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4038600"/>
            <a:ext cx="10972800" cy="2057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ls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–al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chmod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a+x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thing.exe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diff file1.txt file2.txt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gcc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program.c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-o output</a:t>
            </a:r>
          </a:p>
        </p:txBody>
      </p:sp>
    </p:spTree>
    <p:extLst>
      <p:ext uri="{BB962C8B-B14F-4D97-AF65-F5344CB8AC3E}">
        <p14:creationId xmlns:p14="http://schemas.microsoft.com/office/powerpoint/2010/main" val="2386342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Getting command line arguments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Command line arguments do </a:t>
            </a:r>
            <a:r>
              <a:rPr lang="en-US" b="1" dirty="0"/>
              <a:t>not</a:t>
            </a:r>
            <a:r>
              <a:rPr lang="en-US" dirty="0"/>
              <a:t> come from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stdin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You can't read them with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or other input functions</a:t>
            </a:r>
          </a:p>
          <a:p>
            <a:r>
              <a:rPr lang="en-US" dirty="0"/>
              <a:t>They are passed directly into your program</a:t>
            </a:r>
          </a:p>
          <a:p>
            <a:r>
              <a:rPr lang="en-US" dirty="0"/>
              <a:t>But how?!</a:t>
            </a:r>
          </a:p>
        </p:txBody>
      </p:sp>
    </p:spTree>
    <p:extLst>
      <p:ext uri="{BB962C8B-B14F-4D97-AF65-F5344CB8AC3E}">
        <p14:creationId xmlns:p14="http://schemas.microsoft.com/office/powerpoint/2010/main" val="3194725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 have to change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main()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To get the command line values, use the following definition 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main()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Is that even allowed?</a:t>
            </a:r>
          </a:p>
          <a:p>
            <a:pPr lvl="1"/>
            <a:r>
              <a:rPr lang="en-US" dirty="0"/>
              <a:t>Yes.</a:t>
            </a:r>
          </a:p>
          <a:p>
            <a:r>
              <a:rPr lang="en-US" dirty="0"/>
              <a:t>You can name the parameters whatever you want, but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dirty="0"/>
              <a:t> are traditional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dirty="0"/>
              <a:t> is the number of arguments (argument count)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dirty="0"/>
              <a:t> are the actual arguments (argument values) as strings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438400"/>
            <a:ext cx="10972800" cy="1600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**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7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591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454940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following code prints out all the command line arguments in order on separate lines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Since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dirty="0"/>
              <a:t> is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char**</a:t>
            </a:r>
            <a:r>
              <a:rPr lang="en-US" dirty="0"/>
              <a:t>, dereferencing once (using array brackets), gives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char*</a:t>
            </a:r>
            <a:r>
              <a:rPr lang="en-US" dirty="0"/>
              <a:t>, otherwise known as a string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667000"/>
            <a:ext cx="10972800" cy="2667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++ 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"%s\n"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7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393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Command line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Let's write a program that</a:t>
            </a:r>
          </a:p>
          <a:p>
            <a:pPr lvl="1"/>
            <a:r>
              <a:rPr lang="en-US" dirty="0"/>
              <a:t>Expects exactly one command line flag</a:t>
            </a:r>
          </a:p>
          <a:p>
            <a:pPr lvl="1"/>
            <a:r>
              <a:rPr lang="en-US" dirty="0"/>
              <a:t>If the flag is:</a:t>
            </a:r>
          </a:p>
          <a:p>
            <a:pPr lvl="2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-y</a:t>
            </a:r>
            <a:r>
              <a:rPr lang="en-US" dirty="0"/>
              <a:t>	Print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"yak"</a:t>
            </a:r>
          </a:p>
          <a:p>
            <a:pPr lvl="2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-c</a:t>
            </a:r>
            <a:r>
              <a:rPr lang="en-US" dirty="0"/>
              <a:t>	Print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"cormorant"</a:t>
            </a:r>
          </a:p>
          <a:p>
            <a:pPr lvl="2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-t</a:t>
            </a:r>
            <a:r>
              <a:rPr lang="en-US" dirty="0"/>
              <a:t>	Print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"Tasmanian devil"</a:t>
            </a:r>
          </a:p>
          <a:p>
            <a:pPr lvl="1"/>
            <a:r>
              <a:rPr lang="en-US" dirty="0"/>
              <a:t>For any other argument, we should print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"Unknown animal"</a:t>
            </a:r>
          </a:p>
          <a:p>
            <a:pPr lvl="1"/>
            <a:r>
              <a:rPr lang="en-US" dirty="0"/>
              <a:t>If there is not exactly one command line argument (after the program name), print: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"Usage: program [-y | -c | -t ]"</a:t>
            </a: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912656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289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on pointers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Work on Project 3</a:t>
            </a:r>
          </a:p>
          <a:p>
            <a:r>
              <a:rPr lang="en-US" dirty="0"/>
              <a:t>Keep reading K&amp;R </a:t>
            </a:r>
            <a:r>
              <a:rPr lang="en-US"/>
              <a:t>Chapter 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3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53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Quotes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828800"/>
            <a:ext cx="10972800" cy="44958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8872" indent="0">
              <a:buNone/>
            </a:pPr>
            <a:r>
              <a:rPr lang="en-US" i="1" dirty="0"/>
              <a:t>For a long time it puzzled me how something so expensive, so leading edge, could be so useless. And then it occurred to me that a computer is a stupid machine with the ability to do incredibly smart things, while computer programmers are smart people with the ability to do incredibly stupid things. They are, in short, a perfect match.</a:t>
            </a:r>
          </a:p>
          <a:p>
            <a:pPr marL="411480" lvl="1" indent="0">
              <a:buNone/>
            </a:pPr>
            <a:endParaRPr lang="en-US" dirty="0"/>
          </a:p>
          <a:p>
            <a:pPr marL="411480" lvl="1" indent="0">
              <a:buNone/>
            </a:pPr>
            <a:r>
              <a:rPr lang="en-US" dirty="0"/>
              <a:t>Bill Bryson</a:t>
            </a:r>
          </a:p>
        </p:txBody>
      </p:sp>
    </p:spTree>
    <p:extLst>
      <p:ext uri="{BB962C8B-B14F-4D97-AF65-F5344CB8AC3E}">
        <p14:creationId xmlns:p14="http://schemas.microsoft.com/office/powerpoint/2010/main" val="4185610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938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pointer</a:t>
            </a:r>
            <a:r>
              <a:rPr lang="en-US" dirty="0"/>
              <a:t> is a variable that holds an address</a:t>
            </a:r>
          </a:p>
          <a:p>
            <a:r>
              <a:rPr lang="en-US" dirty="0"/>
              <a:t>Often this address is to another variable</a:t>
            </a:r>
          </a:p>
          <a:p>
            <a:r>
              <a:rPr lang="en-US" dirty="0"/>
              <a:t>Sometimes it's to a piece of memory that is mapped to file I/O or something else</a:t>
            </a:r>
          </a:p>
          <a:p>
            <a:r>
              <a:rPr lang="en-US" dirty="0"/>
              <a:t>Important operations:</a:t>
            </a:r>
          </a:p>
          <a:p>
            <a:pPr lvl="1"/>
            <a:r>
              <a:rPr lang="en-US" dirty="0"/>
              <a:t>Reference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dirty="0"/>
              <a:t>) gets the address of something</a:t>
            </a:r>
          </a:p>
          <a:p>
            <a:pPr lvl="1"/>
            <a:r>
              <a:rPr lang="en-US" dirty="0"/>
              <a:t>Dereference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dirty="0"/>
              <a:t>) gets the contents of a pointer</a:t>
            </a:r>
          </a:p>
        </p:txBody>
      </p:sp>
    </p:spTree>
    <p:extLst>
      <p:ext uri="{BB962C8B-B14F-4D97-AF65-F5344CB8AC3E}">
        <p14:creationId xmlns:p14="http://schemas.microsoft.com/office/powerpoint/2010/main" val="2699845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Declaration of a pointer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typically want a pointer that points to a certain kind of thing</a:t>
            </a:r>
          </a:p>
          <a:p>
            <a:r>
              <a:rPr lang="en-US" dirty="0"/>
              <a:t>To declare a pointer to a particular type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Example of a pointer with type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590800" y="3664803"/>
            <a:ext cx="1600200" cy="762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105400" y="3664009"/>
            <a:ext cx="1600200" cy="762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90800" y="3664804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type * name;</a:t>
            </a:r>
          </a:p>
        </p:txBody>
      </p:sp>
      <p:sp>
        <p:nvSpPr>
          <p:cNvPr id="8" name="Rectangle 7"/>
          <p:cNvSpPr/>
          <p:nvPr/>
        </p:nvSpPr>
        <p:spPr>
          <a:xfrm>
            <a:off x="2667000" y="5417403"/>
            <a:ext cx="1219200" cy="762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00600" y="5416609"/>
            <a:ext cx="2743200" cy="762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667000" y="5417404"/>
            <a:ext cx="655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800" b="1" dirty="0">
                <a:latin typeface="Courier New" pitchFamily="49" charset="0"/>
                <a:cs typeface="Courier New" pitchFamily="49" charset="0"/>
              </a:rPr>
              <a:t> * pointer;</a:t>
            </a:r>
          </a:p>
        </p:txBody>
      </p:sp>
    </p:spTree>
    <p:extLst>
      <p:ext uri="{BB962C8B-B14F-4D97-AF65-F5344CB8AC3E}">
        <p14:creationId xmlns:p14="http://schemas.microsoft.com/office/powerpoint/2010/main" val="4136712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7" grpId="0" animBg="1"/>
      <p:bldP spid="10" grpId="0" animBg="1"/>
      <p:bldP spid="5" grpId="0"/>
      <p:bldP spid="9" grpId="0" animBg="1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Whitespace doesn't matter!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Students sometimes get worried about where the asterisk goes</a:t>
            </a:r>
          </a:p>
          <a:p>
            <a:r>
              <a:rPr lang="en-US" dirty="0"/>
              <a:t>Some (like me) prefer to put it up against the type: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Some like to put it against the variable: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It is possible to have it hanging in the middle: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Remember, whitespace doesn't matter in C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590800"/>
            <a:ext cx="10972800" cy="609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reference;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3810000"/>
            <a:ext cx="10972800" cy="609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*reference;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5029200"/>
            <a:ext cx="10972800" cy="609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 reference;</a:t>
            </a:r>
          </a:p>
        </p:txBody>
      </p:sp>
    </p:spTree>
    <p:extLst>
      <p:ext uri="{BB962C8B-B14F-4D97-AF65-F5344CB8AC3E}">
        <p14:creationId xmlns:p14="http://schemas.microsoft.com/office/powerpoint/2010/main" val="2561926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5045</TotalTime>
  <Words>1662</Words>
  <Application>Microsoft Office PowerPoint</Application>
  <PresentationFormat>Widescreen</PresentationFormat>
  <Paragraphs>250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2400</vt:lpstr>
      <vt:lpstr>Last time</vt:lpstr>
      <vt:lpstr>Questions?</vt:lpstr>
      <vt:lpstr>Project 3 </vt:lpstr>
      <vt:lpstr>Quotes</vt:lpstr>
      <vt:lpstr>Pointers</vt:lpstr>
      <vt:lpstr>Pointers</vt:lpstr>
      <vt:lpstr>Declaration of a pointer</vt:lpstr>
      <vt:lpstr>Whitespace doesn't matter!</vt:lpstr>
      <vt:lpstr>Reference operator</vt:lpstr>
      <vt:lpstr>Dereference operator</vt:lpstr>
      <vt:lpstr>Aliasing</vt:lpstr>
      <vt:lpstr>Pointer arithmetic</vt:lpstr>
      <vt:lpstr>Arrays are pointers too</vt:lpstr>
      <vt:lpstr>Surprisingly, pointers are arrays too</vt:lpstr>
      <vt:lpstr>Don't try this at home</vt:lpstr>
      <vt:lpstr>Or what if we pretend...</vt:lpstr>
      <vt:lpstr>void pointers</vt:lpstr>
      <vt:lpstr>Why do we care about pointers?</vt:lpstr>
      <vt:lpstr>Functions that can change arguments</vt:lpstr>
      <vt:lpstr>Example</vt:lpstr>
      <vt:lpstr>How do you call such a function?</vt:lpstr>
      <vt:lpstr>Command Line Arguments</vt:lpstr>
      <vt:lpstr>Strings</vt:lpstr>
      <vt:lpstr>Command line arguments</vt:lpstr>
      <vt:lpstr>Getting command line arguments</vt:lpstr>
      <vt:lpstr>You have to change main()</vt:lpstr>
      <vt:lpstr>Example</vt:lpstr>
      <vt:lpstr>Command line example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481</cp:revision>
  <dcterms:created xsi:type="dcterms:W3CDTF">2009-08-24T20:26:10Z</dcterms:created>
  <dcterms:modified xsi:type="dcterms:W3CDTF">2025-02-18T18:07:53Z</dcterms:modified>
</cp:coreProperties>
</file>